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66" r:id="rId5"/>
    <p:sldId id="258" r:id="rId6"/>
    <p:sldId id="262" r:id="rId7"/>
    <p:sldId id="263" r:id="rId8"/>
    <p:sldId id="264" r:id="rId9"/>
    <p:sldId id="260" r:id="rId10"/>
    <p:sldId id="265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3:44.2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24543,'0'8266'0,"11605"-8266"0,-11605-8266 0,-11605 8266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3:44.9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3:46.5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4:09.0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4:13.1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24575,'7'0'0,"3"0"-8191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4:13.3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14:34:54.0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5359B-B14A-43F7-A385-217D6D24CA8B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A87B0-8A8E-416E-9D85-EB41BF3DD6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106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1270C-1EF4-C3E3-8358-C95285489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C658D-694C-D7F2-12F5-17A7BE79C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51E71-C012-C948-4D4A-9F26ACA3F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8AEA-6C65-48BE-8ABF-607E026C0253}" type="datetime1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D3A7B-C8FD-B893-134C-9A7692507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C14D9-BB8D-FC57-4D12-65F300EEF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3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5E2F-14BC-2262-995F-02B76447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A7E9C-FC9C-DA69-B185-D062871C7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6F0D0-C7C5-9169-A88B-5ABD3806D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6254-64ED-4763-9292-9A44A698732C}" type="datetime1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24268-FDA6-0E30-2F87-D7BF0F9E3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500E2-DCB3-7C5B-AE93-5576CF848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36BD-B20B-A74B-B39E-8D8390F1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DE684-B95B-EA11-5A98-89FCDDFDF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5B881-FE3C-069B-8FD8-E238ED773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A9D5-3731-4A15-86C7-071C4311E371}" type="datetime1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2AA6D-45A3-5419-2A3A-EFDF1C3A4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D0975-D7BF-9444-428D-F7E1C2D4A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541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68052-DADF-BA3D-4B98-47637E897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B8506-35C7-8F0D-1B7E-D1354AA096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0DD60-71D4-25EA-32EC-F8117B0C5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55A6E-D307-89E5-7AF0-50306C5C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040EF-5A7D-497F-B225-929386E22E0F}" type="datetime1">
              <a:rPr lang="en-GB" smtClean="0"/>
              <a:t>16/10/2025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A8B3E-E58A-4660-865E-5417F1CB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C57B9-6CB2-10C5-82B2-5CE8FA3C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62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D876-51D5-221D-DA6E-F4EA3AEA3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72340-3F32-4622-DB48-EA3B60B1D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3BAC1-D322-542F-D276-E00896712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D5FEA-E4E4-C949-27FF-C34327E53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4E8AB8-4263-D8F2-3800-6BBB7D691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B09810-C4F8-E015-E4E6-83995087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CA72-B60F-4B45-8219-CE32B1964185}" type="datetime1">
              <a:rPr lang="en-GB" smtClean="0"/>
              <a:t>16/10/2025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0367EB-7F07-F86A-B579-B8C98F1F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B29E9-A676-F5C3-A3E5-2637E318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92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D6E55-6DFF-8C05-15D4-F1413923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F1FC60-1C1E-30C6-440D-C2AB21AB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BBDB-78B4-4420-9DC9-B912A582080A}" type="datetime1">
              <a:rPr lang="en-GB" smtClean="0"/>
              <a:t>16/10/2025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C23C4-46EC-CCA9-CC70-8969D749C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2DDA3-D893-7C7A-3F4F-CF98E810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03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BD6E0F-32F2-0516-DC28-8DB289624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8F7E-42A9-4FF7-A9AF-FECC5E59A52A}" type="datetime1">
              <a:rPr lang="en-GB" smtClean="0"/>
              <a:t>16/10/2025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362E76-BADC-08F2-6907-4C9C7D4B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C98F1-8F80-1854-CA3F-0AD26C75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32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FFB21-8C5C-22A7-BD92-A2517E207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FB802-4CC5-5679-7010-446F2F03B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1AA28-F859-0B21-805B-FA8CB6666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1688D-1FCA-42A1-3181-AA741C5C6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48A8-492C-40A5-B1A8-FEFF3374832C}" type="datetime1">
              <a:rPr lang="en-GB" smtClean="0"/>
              <a:t>16/10/2025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80444-DA7C-AF0A-1043-EAADE648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261A2-834E-FCEC-92BE-603DDD0BA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8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D1B26-85A9-F92E-A1C3-453468D4E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6F5D9C-BA4A-3778-3091-0090A5587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FA88D-13C0-A2F1-203A-ACA8D052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1286C-096F-B9FD-97DB-28C21D56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7DA9C-CFE0-4422-B06A-8FFFE65F60EE}" type="datetime1">
              <a:rPr lang="en-GB" smtClean="0"/>
              <a:t>16/10/2025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D2DAF-57F8-541A-E012-95BFE311C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F58B5-4FF3-D30C-5463-9FDA73B5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12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1CDE-2BA7-45C6-2995-334808C9B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9B68C3-5E21-75F1-41D6-D89D6217A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91907-A2DA-AD07-B7DF-54F54165A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6BAB-2871-4C9B-87E9-E7C26E9C3165}" type="datetime1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9E6FE-7B4A-7C1D-23C3-8A4E3C3F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39FFA-B48D-4EDE-A1BC-87D0BD07D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497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96FA96-D971-6990-F509-FEC5634E5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2A836-D71D-DD84-A1FD-0913323FB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B2A2-08D0-DB26-0C12-25A750F16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B6190-FE00-469D-A68E-B00DAB79677F}" type="datetime1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FBCCB-C864-8056-CC6A-42052B645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7B585-7746-B2BD-1783-531198B2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65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741454-ACAC-6477-D346-BB815F065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CF793-6279-6EF3-12C9-99186492B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FB92E-C86E-A3F0-B4F2-498371B02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38DADA-0D12-4DB9-B663-0CFF9C1363CC}" type="datetime1">
              <a:rPr lang="en-GB" smtClean="0"/>
              <a:t>16/10/2025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2FDC5-4030-AF81-3B51-096074603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86417-4486-28C5-C559-5FE104757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70F02-5668-46CF-BCAA-2CF167E48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19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customXml" Target="../ink/ink3.xml"/><Relationship Id="rId18" Type="http://schemas.openxmlformats.org/officeDocument/2006/relationships/customXml" Target="../ink/ink7.xml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12" Type="http://schemas.openxmlformats.org/officeDocument/2006/relationships/image" Target="../media/image20.png"/><Relationship Id="rId17" Type="http://schemas.openxmlformats.org/officeDocument/2006/relationships/customXml" Target="../ink/ink6.xml"/><Relationship Id="rId2" Type="http://schemas.openxmlformats.org/officeDocument/2006/relationships/image" Target="../media/image12.jp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11" Type="http://schemas.openxmlformats.org/officeDocument/2006/relationships/customXml" Target="../ink/ink2.xml"/><Relationship Id="rId5" Type="http://schemas.openxmlformats.org/officeDocument/2006/relationships/image" Target="../media/image15.jpg"/><Relationship Id="rId15" Type="http://schemas.openxmlformats.org/officeDocument/2006/relationships/customXml" Target="../ink/ink5.xml"/><Relationship Id="rId10" Type="http://schemas.openxmlformats.org/officeDocument/2006/relationships/image" Target="../media/image19.png"/><Relationship Id="rId4" Type="http://schemas.openxmlformats.org/officeDocument/2006/relationships/image" Target="../media/image14.jpg"/><Relationship Id="rId9" Type="http://schemas.openxmlformats.org/officeDocument/2006/relationships/customXml" Target="../ink/ink1.xml"/><Relationship Id="rId1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19DEB-79AE-2F71-42B7-D5042EC0E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5698" y="261256"/>
            <a:ext cx="9330612" cy="6596743"/>
          </a:xfrm>
        </p:spPr>
        <p:txBody>
          <a:bodyPr>
            <a:noAutofit/>
          </a:bodyPr>
          <a:lstStyle/>
          <a:p>
            <a:pPr fontAlgn="base"/>
            <a:r>
              <a:rPr lang="en-GB" sz="3200" dirty="0"/>
              <a:t>Leconfield Parish Council</a:t>
            </a:r>
            <a:br>
              <a:rPr lang="en-GB" sz="3200" dirty="0"/>
            </a:br>
            <a:r>
              <a:rPr lang="en-GB" sz="3200" dirty="0"/>
              <a:t>&amp; Community Speed Watch Team  </a:t>
            </a:r>
            <a:br>
              <a:rPr lang="en-GB" sz="3200" dirty="0"/>
            </a:br>
            <a:r>
              <a:rPr lang="en-GB" sz="3200" dirty="0"/>
              <a:t>--------------------------</a:t>
            </a:r>
            <a:br>
              <a:rPr lang="en-GB" sz="3200" dirty="0"/>
            </a:br>
            <a:r>
              <a:rPr lang="en-GB" sz="2400" dirty="0"/>
              <a:t>Road Safety </a:t>
            </a:r>
            <a:br>
              <a:rPr lang="en-GB" sz="2400" dirty="0"/>
            </a:br>
            <a:r>
              <a:rPr lang="en-GB" sz="2400" dirty="0"/>
              <a:t>&amp;</a:t>
            </a:r>
            <a:br>
              <a:rPr lang="en-GB" sz="2400" dirty="0"/>
            </a:br>
            <a:r>
              <a:rPr lang="en-GB" sz="2400" dirty="0"/>
              <a:t>Traffic Calming Project</a:t>
            </a:r>
            <a:br>
              <a:rPr lang="en-GB" sz="2400" dirty="0"/>
            </a:br>
            <a:r>
              <a:rPr lang="en-GB" sz="2400" dirty="0"/>
              <a:t>14/08/25</a:t>
            </a:r>
            <a:br>
              <a:rPr lang="en-GB" sz="2400" dirty="0"/>
            </a:br>
            <a:r>
              <a:rPr lang="en-GB" sz="2400" dirty="0"/>
              <a:t>-----------------------------------------</a:t>
            </a:r>
            <a:br>
              <a:rPr lang="en-GB" sz="2400" dirty="0"/>
            </a:br>
            <a:r>
              <a:rPr lang="en-GB" sz="2400" dirty="0"/>
              <a:t>ERYC </a:t>
            </a:r>
            <a:br>
              <a:rPr lang="en-GB" sz="2400" dirty="0"/>
            </a:br>
            <a:r>
              <a:rPr lang="en-US" sz="2400" dirty="0"/>
              <a:t>Lianne </a:t>
            </a:r>
            <a:r>
              <a:rPr lang="en-US" sz="2400" dirty="0" err="1"/>
              <a:t>Darbinson</a:t>
            </a:r>
            <a:r>
              <a:rPr lang="en-US" sz="2400" dirty="0"/>
              <a:t> - Senior Engineer, Traffic Management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Paula Parker - Service Manager - Traffic &amp; Parking</a:t>
            </a:r>
            <a:br>
              <a:rPr lang="en-US" sz="3200" dirty="0"/>
            </a:br>
            <a:br>
              <a:rPr lang="en-GB" sz="3200" dirty="0"/>
            </a:br>
            <a:r>
              <a:rPr lang="en-GB" sz="3200" dirty="0"/>
              <a:t> </a:t>
            </a:r>
            <a:br>
              <a:rPr lang="en-GB" sz="3200" dirty="0"/>
            </a:br>
            <a:r>
              <a:rPr lang="en-GB" sz="3200" dirty="0"/>
              <a:t>---------------------------------------------------------------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63840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0A078-DAB3-120F-FC9B-A034C6EB1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290" y="514416"/>
            <a:ext cx="6365033" cy="754548"/>
          </a:xfrm>
        </p:spPr>
        <p:txBody>
          <a:bodyPr/>
          <a:lstStyle/>
          <a:p>
            <a:r>
              <a:rPr lang="en-GB" u="sng" dirty="0"/>
              <a:t>Introductions &amp; welcome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D710C-809C-98DA-05CA-9A480C20D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39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Brief overview .</a:t>
            </a:r>
          </a:p>
          <a:p>
            <a:r>
              <a:rPr lang="en-GB" dirty="0"/>
              <a:t>Key Area’s of concern </a:t>
            </a:r>
          </a:p>
          <a:p>
            <a:pPr lvl="1"/>
            <a:r>
              <a:rPr lang="en-GB" dirty="0"/>
              <a:t>Speeding </a:t>
            </a:r>
          </a:p>
          <a:p>
            <a:pPr lvl="1"/>
            <a:r>
              <a:rPr lang="en-GB" dirty="0"/>
              <a:t>Prevention</a:t>
            </a:r>
          </a:p>
          <a:p>
            <a:pPr lvl="2"/>
            <a:r>
              <a:rPr lang="en-GB" dirty="0"/>
              <a:t>Assets </a:t>
            </a:r>
          </a:p>
          <a:p>
            <a:pPr marL="914400" lvl="2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Road Users </a:t>
            </a:r>
          </a:p>
          <a:p>
            <a:pPr lvl="1"/>
            <a:r>
              <a:rPr lang="en-GB" dirty="0"/>
              <a:t>School Safety </a:t>
            </a:r>
          </a:p>
          <a:p>
            <a:pPr lvl="1"/>
            <a:r>
              <a:rPr lang="en-GB" dirty="0"/>
              <a:t>Parking </a:t>
            </a:r>
          </a:p>
          <a:p>
            <a:pPr lvl="1"/>
            <a:r>
              <a:rPr lang="en-GB" dirty="0"/>
              <a:t>St Catherines Church </a:t>
            </a:r>
          </a:p>
          <a:p>
            <a:pPr lvl="2"/>
            <a:r>
              <a:rPr lang="en-GB" dirty="0"/>
              <a:t>Provision for  a layby</a:t>
            </a:r>
          </a:p>
          <a:p>
            <a:pPr lvl="1"/>
            <a:r>
              <a:rPr lang="en-GB" dirty="0"/>
              <a:t>Play Park Entrance 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99FF-35AF-ECEA-9450-A80E9196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41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A46D0-95BE-51B3-5D1D-49B1FC865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891" y="224453"/>
            <a:ext cx="2520820" cy="913167"/>
          </a:xfrm>
        </p:spPr>
        <p:txBody>
          <a:bodyPr/>
          <a:lstStyle/>
          <a:p>
            <a:r>
              <a:rPr lang="en-GB" u="sng" dirty="0"/>
              <a:t>Hot Spots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8CA4C-D1CB-18A8-93EC-5852BA1A8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9845"/>
            <a:ext cx="10515600" cy="5246980"/>
          </a:xfrm>
        </p:spPr>
        <p:txBody>
          <a:bodyPr/>
          <a:lstStyle/>
          <a:p>
            <a:r>
              <a:rPr lang="en-GB" dirty="0"/>
              <a:t>Main Street </a:t>
            </a:r>
          </a:p>
          <a:p>
            <a:pPr lvl="1"/>
            <a:r>
              <a:rPr lang="en-GB" dirty="0"/>
              <a:t>Speeding into &amp; exiting the village </a:t>
            </a:r>
          </a:p>
          <a:p>
            <a:pPr lvl="1"/>
            <a:r>
              <a:rPr lang="en-GB" dirty="0"/>
              <a:t>Pedestrian Crossing</a:t>
            </a:r>
          </a:p>
          <a:p>
            <a:pPr lvl="1"/>
            <a:r>
              <a:rPr lang="en-GB" dirty="0"/>
              <a:t>National Speed Limit ( 60mph)  / 50mph </a:t>
            </a:r>
          </a:p>
          <a:p>
            <a:r>
              <a:rPr lang="en-GB" dirty="0"/>
              <a:t>Miles Lane /Old Rd Junction</a:t>
            </a:r>
          </a:p>
          <a:p>
            <a:pPr lvl="1"/>
            <a:r>
              <a:rPr lang="en-GB" dirty="0"/>
              <a:t>Speeding into &amp; exiting the village </a:t>
            </a:r>
          </a:p>
          <a:p>
            <a:pPr lvl="1"/>
            <a:r>
              <a:rPr lang="en-GB" dirty="0"/>
              <a:t>Children's play area</a:t>
            </a:r>
          </a:p>
          <a:p>
            <a:pPr lvl="1"/>
            <a:r>
              <a:rPr lang="en-GB" dirty="0"/>
              <a:t>Commuting  speeder’s</a:t>
            </a:r>
          </a:p>
          <a:p>
            <a:r>
              <a:rPr lang="en-GB" dirty="0"/>
              <a:t>Arram Rd/ Grange Rd </a:t>
            </a:r>
          </a:p>
          <a:p>
            <a:pPr lvl="1"/>
            <a:r>
              <a:rPr lang="en-GB" dirty="0"/>
              <a:t>Speeding into the village National Speed limit </a:t>
            </a:r>
          </a:p>
          <a:p>
            <a:pPr lvl="1"/>
            <a:r>
              <a:rPr lang="en-GB" dirty="0"/>
              <a:t>LPS ( drop off / pick up)</a:t>
            </a:r>
          </a:p>
          <a:p>
            <a:pPr lvl="1"/>
            <a:r>
              <a:rPr lang="en-GB" dirty="0"/>
              <a:t>Grange Rd Pedestrians  at school pick up&amp; drop off  times 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14E21-00BD-D2D9-366F-B4224E4D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49EDCC-2622-23F9-88F1-3B07CC5D5C61}"/>
              </a:ext>
            </a:extLst>
          </p:cNvPr>
          <p:cNvSpPr txBox="1"/>
          <p:nvPr/>
        </p:nvSpPr>
        <p:spPr>
          <a:xfrm>
            <a:off x="936172" y="724039"/>
            <a:ext cx="951722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u="sng" dirty="0"/>
              <a:t>Improving Road Safety in Leconfield /Arram &amp; Scorborough : </a:t>
            </a:r>
          </a:p>
          <a:p>
            <a:pPr algn="ctr"/>
            <a:endParaRPr lang="en-US" u="sng" dirty="0"/>
          </a:p>
          <a:p>
            <a:r>
              <a:rPr lang="en-US" dirty="0"/>
              <a:t>A Focus on Key Local Roads  /Executive Summary 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The intent of  this meeting  is to highlight the concerns and make recommendations to enhance road safety in our parish, particularly around high-risk or sensitive areas such as schools, parks, and village junctions. Specific attention is given to Main Street A164 , Arram Road,  Grange Rd , Miles Lane, Harthill Ave &amp; St Catherine’s Ave .</a:t>
            </a:r>
          </a:p>
          <a:p>
            <a:endParaRPr lang="en-US" dirty="0"/>
          </a:p>
          <a:p>
            <a:r>
              <a:rPr lang="en-US" dirty="0"/>
              <a:t>Consideration should be given to apply clearer road markings at the cul-de-sac junctions , speed reduction measures, such as buffer zones at the entrance to the village via the A164 both from Driffield ( NSL )  Limit/ Beverley ( 50MP)</a:t>
            </a:r>
          </a:p>
          <a:p>
            <a:endParaRPr lang="en-US" dirty="0"/>
          </a:p>
          <a:p>
            <a:r>
              <a:rPr lang="en-US" dirty="0"/>
              <a:t>Our parish roads serve not only as transport routes but as community spaces used by families, school children, and elderly residents.</a:t>
            </a:r>
          </a:p>
          <a:p>
            <a:endParaRPr lang="en-US" dirty="0"/>
          </a:p>
          <a:p>
            <a:r>
              <a:rPr lang="en-US" dirty="0"/>
              <a:t>Increasing traffic volume and speeding have raised safety concerns, especially in areas frequented by vulnerable road users. Lec PC seeks to highlight these issues and propose practical improvements.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5B0FB7-F89C-27C0-96B9-8963E617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30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E2F8-A6AC-3128-DBE1-9EF64D7D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847" y="257772"/>
            <a:ext cx="5450342" cy="1078664"/>
          </a:xfrm>
        </p:spPr>
        <p:txBody>
          <a:bodyPr>
            <a:normAutofit fontScale="90000"/>
          </a:bodyPr>
          <a:lstStyle/>
          <a:p>
            <a:r>
              <a:rPr lang="en-GB" dirty="0"/>
              <a:t>Miles Lane /from Cherry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 descr="A road with grass and trees&#10;&#10;AI-generated content may be incorrect.">
            <a:extLst>
              <a:ext uri="{FF2B5EF4-FFF2-40B4-BE49-F238E27FC236}">
                <a16:creationId xmlns:a16="http://schemas.microsoft.com/office/drawing/2014/main" id="{918C14D6-BE2E-F3C0-71DB-9D92B8B4E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6" y="1215189"/>
            <a:ext cx="2254251" cy="16906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292895-F083-2E58-1CA8-0662681AF9C8}"/>
              </a:ext>
            </a:extLst>
          </p:cNvPr>
          <p:cNvSpPr txBox="1"/>
          <p:nvPr/>
        </p:nvSpPr>
        <p:spPr>
          <a:xfrm>
            <a:off x="5729018" y="1370504"/>
            <a:ext cx="67328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Entry into Lec form Cherry  60mph … 30mph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Other dangers Children's Play Park on restricted view</a:t>
            </a:r>
          </a:p>
          <a:p>
            <a:r>
              <a:rPr lang="en-GB" dirty="0"/>
              <a:t> pedestrian  crossing place </a:t>
            </a:r>
          </a:p>
        </p:txBody>
      </p:sp>
      <p:pic>
        <p:nvPicPr>
          <p:cNvPr id="8" name="Picture 7" descr="A road with a sign on the side&#10;&#10;AI-generated content may be incorrect.">
            <a:extLst>
              <a:ext uri="{FF2B5EF4-FFF2-40B4-BE49-F238E27FC236}">
                <a16:creationId xmlns:a16="http://schemas.microsoft.com/office/drawing/2014/main" id="{8518C96E-BA30-5A58-052F-3D0CAF200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8" y="4783941"/>
            <a:ext cx="2254251" cy="16906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A226F8-495D-47EB-23F1-0CC968156334}"/>
              </a:ext>
            </a:extLst>
          </p:cNvPr>
          <p:cNvSpPr txBox="1"/>
          <p:nvPr/>
        </p:nvSpPr>
        <p:spPr>
          <a:xfrm>
            <a:off x="2825397" y="5687856"/>
            <a:ext cx="580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Leaving Lec  speed encouraged  accelerating to 60 MPH.</a:t>
            </a:r>
            <a:endParaRPr lang="en-GB" dirty="0"/>
          </a:p>
        </p:txBody>
      </p:sp>
      <p:pic>
        <p:nvPicPr>
          <p:cNvPr id="11" name="Picture 10" descr="Cars on a road with grass and bushes&#10;&#10;AI-generated content may be incorrect.">
            <a:extLst>
              <a:ext uri="{FF2B5EF4-FFF2-40B4-BE49-F238E27FC236}">
                <a16:creationId xmlns:a16="http://schemas.microsoft.com/office/drawing/2014/main" id="{6F33A4B8-C1D0-C062-F367-A606D08C4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2956508"/>
            <a:ext cx="2254251" cy="16906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A08895-3B53-9217-38CB-304DBEA92B6A}"/>
              </a:ext>
            </a:extLst>
          </p:cNvPr>
          <p:cNvSpPr txBox="1"/>
          <p:nvPr/>
        </p:nvSpPr>
        <p:spPr>
          <a:xfrm>
            <a:off x="5729018" y="3908532"/>
            <a:ext cx="32594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Lack of enforcement to 30mph</a:t>
            </a:r>
          </a:p>
          <a:p>
            <a:endParaRPr lang="en-GB" dirty="0"/>
          </a:p>
          <a:p>
            <a:r>
              <a:rPr lang="en-GB" dirty="0"/>
              <a:t>No speed calming /buffer zone </a:t>
            </a:r>
          </a:p>
          <a:p>
            <a:endParaRPr lang="en-GB" dirty="0"/>
          </a:p>
          <a:p>
            <a:r>
              <a:rPr lang="en-GB" dirty="0"/>
              <a:t>Volume of traffic  </a:t>
            </a:r>
          </a:p>
        </p:txBody>
      </p:sp>
      <p:pic>
        <p:nvPicPr>
          <p:cNvPr id="14" name="Picture 13" descr="A sign in the grass&#10;&#10;AI-generated content may be incorrect.">
            <a:extLst>
              <a:ext uri="{FF2B5EF4-FFF2-40B4-BE49-F238E27FC236}">
                <a16:creationId xmlns:a16="http://schemas.microsoft.com/office/drawing/2014/main" id="{D85607B2-AB40-E337-5265-D3B80FD11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8743">
            <a:off x="11062626" y="305439"/>
            <a:ext cx="741948" cy="5564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425356-051A-CE27-35EA-7ECA3284C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6802" y="2338857"/>
            <a:ext cx="1833813" cy="24450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EBBFB-5502-9D36-B102-B08B9767D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17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18CE-A4A6-3BCD-DB3A-FA6FE955F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599" y="40059"/>
            <a:ext cx="9256294" cy="1141920"/>
          </a:xfrm>
        </p:spPr>
        <p:txBody>
          <a:bodyPr/>
          <a:lstStyle/>
          <a:p>
            <a:r>
              <a:rPr lang="en-GB" dirty="0"/>
              <a:t> Old Rd into Miles Lane  ~ from Driffield </a:t>
            </a:r>
          </a:p>
        </p:txBody>
      </p:sp>
      <p:pic>
        <p:nvPicPr>
          <p:cNvPr id="4" name="Picture 3" descr="A road with houses in the background&#10;&#10;AI-generated content may be incorrect.">
            <a:extLst>
              <a:ext uri="{FF2B5EF4-FFF2-40B4-BE49-F238E27FC236}">
                <a16:creationId xmlns:a16="http://schemas.microsoft.com/office/drawing/2014/main" id="{C09082CD-49ED-EF16-8CF9-5B37C2DC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22" y="4652049"/>
            <a:ext cx="2294021" cy="1720516"/>
          </a:xfrm>
          <a:prstGeom prst="rect">
            <a:avLst/>
          </a:prstGeom>
        </p:spPr>
      </p:pic>
      <p:pic>
        <p:nvPicPr>
          <p:cNvPr id="6" name="Picture 5" descr="A road with grass and a telephone pole&#10;&#10;AI-generated content may be incorrect.">
            <a:extLst>
              <a:ext uri="{FF2B5EF4-FFF2-40B4-BE49-F238E27FC236}">
                <a16:creationId xmlns:a16="http://schemas.microsoft.com/office/drawing/2014/main" id="{30B59B7E-3338-B15B-4328-5487A1742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26" y="1266911"/>
            <a:ext cx="1847347" cy="2463130"/>
          </a:xfrm>
          <a:prstGeom prst="rect">
            <a:avLst/>
          </a:prstGeom>
        </p:spPr>
      </p:pic>
      <p:pic>
        <p:nvPicPr>
          <p:cNvPr id="8" name="Picture 7" descr="A sign in a bush&#10;&#10;AI-generated content may be incorrect.">
            <a:extLst>
              <a:ext uri="{FF2B5EF4-FFF2-40B4-BE49-F238E27FC236}">
                <a16:creationId xmlns:a16="http://schemas.microsoft.com/office/drawing/2014/main" id="{2320D1D7-00CD-7BA6-C8B7-201251960B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9467" flipH="1">
            <a:off x="10174635" y="429025"/>
            <a:ext cx="1561620" cy="1171215"/>
          </a:xfrm>
          <a:prstGeom prst="rect">
            <a:avLst/>
          </a:prstGeom>
          <a:scene3d>
            <a:camera prst="orthographicFront">
              <a:rot lat="471165" lon="8972215" rev="21352027"/>
            </a:camera>
            <a:lightRig rig="threePt" dir="t"/>
          </a:scene3d>
        </p:spPr>
      </p:pic>
      <p:pic>
        <p:nvPicPr>
          <p:cNvPr id="10" name="Picture 9" descr="A road with white arrows on it&#10;&#10;AI-generated content may be incorrect.">
            <a:extLst>
              <a:ext uri="{FF2B5EF4-FFF2-40B4-BE49-F238E27FC236}">
                <a16:creationId xmlns:a16="http://schemas.microsoft.com/office/drawing/2014/main" id="{C4F4F5EF-32B5-63B2-7C2D-D5947B413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494" y="1266911"/>
            <a:ext cx="1847347" cy="2463129"/>
          </a:xfrm>
          <a:prstGeom prst="rect">
            <a:avLst/>
          </a:prstGeom>
        </p:spPr>
      </p:pic>
      <p:pic>
        <p:nvPicPr>
          <p:cNvPr id="12" name="Picture 11" descr="A blue car driving down a road&#10;&#10;AI-generated content may be incorrect.">
            <a:extLst>
              <a:ext uri="{FF2B5EF4-FFF2-40B4-BE49-F238E27FC236}">
                <a16:creationId xmlns:a16="http://schemas.microsoft.com/office/drawing/2014/main" id="{32984AA9-0C92-DD25-9E33-2F9D0033B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79" y="1266911"/>
            <a:ext cx="1833813" cy="24450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50E5BC-E425-3172-9C5D-2AB4A22811D3}"/>
              </a:ext>
            </a:extLst>
          </p:cNvPr>
          <p:cNvSpPr txBox="1"/>
          <p:nvPr/>
        </p:nvSpPr>
        <p:spPr>
          <a:xfrm>
            <a:off x="4750229" y="1467340"/>
            <a:ext cx="21804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60 MPH Speed Limit</a:t>
            </a:r>
          </a:p>
          <a:p>
            <a:endParaRPr lang="en-GB" dirty="0"/>
          </a:p>
          <a:p>
            <a:r>
              <a:rPr lang="en-GB" dirty="0"/>
              <a:t>Reducing to 30mph</a:t>
            </a:r>
          </a:p>
          <a:p>
            <a:endParaRPr lang="en-GB" dirty="0"/>
          </a:p>
          <a:p>
            <a:r>
              <a:rPr lang="en-GB" dirty="0"/>
              <a:t>&amp; reversed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F118C2-764C-373C-15F7-F20FF102AE8D}"/>
              </a:ext>
            </a:extLst>
          </p:cNvPr>
          <p:cNvSpPr txBox="1"/>
          <p:nvPr/>
        </p:nvSpPr>
        <p:spPr>
          <a:xfrm>
            <a:off x="7023213" y="3997356"/>
            <a:ext cx="516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Old Rd , 30mph , no speed reduction enforcement </a:t>
            </a:r>
          </a:p>
        </p:txBody>
      </p:sp>
      <p:pic>
        <p:nvPicPr>
          <p:cNvPr id="16" name="Picture 15" descr="A road with white arrows&#10;&#10;AI-generated content may be incorrect.">
            <a:extLst>
              <a:ext uri="{FF2B5EF4-FFF2-40B4-BE49-F238E27FC236}">
                <a16:creationId xmlns:a16="http://schemas.microsoft.com/office/drawing/2014/main" id="{54E14496-6A81-E555-AAA0-4759695DD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710" y="4503659"/>
            <a:ext cx="1512971" cy="20172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F82657B-A6DF-9A5B-941D-D8D78DCE10E4}"/>
              </a:ext>
            </a:extLst>
          </p:cNvPr>
          <p:cNvSpPr txBox="1"/>
          <p:nvPr/>
        </p:nvSpPr>
        <p:spPr>
          <a:xfrm rot="20133548">
            <a:off x="36668" y="4446871"/>
            <a:ext cx="2165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Degraded over time </a:t>
            </a:r>
          </a:p>
          <a:p>
            <a:r>
              <a:rPr lang="en-GB" dirty="0"/>
              <a:t>Speed cushions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BDFC9A-CB83-3086-FF39-2B9B29AEC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070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78C0-ECC1-D823-7449-AAD74349C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358" y="199108"/>
            <a:ext cx="6759022" cy="795087"/>
          </a:xfrm>
        </p:spPr>
        <p:txBody>
          <a:bodyPr>
            <a:normAutofit fontScale="90000"/>
          </a:bodyPr>
          <a:lstStyle/>
          <a:p>
            <a:r>
              <a:rPr lang="en-GB" dirty="0"/>
              <a:t>Main Street Driffield entry/exit .. </a:t>
            </a:r>
          </a:p>
        </p:txBody>
      </p:sp>
      <p:pic>
        <p:nvPicPr>
          <p:cNvPr id="4" name="Picture 3" descr="A road with a sign on the side&#10;&#10;AI-generated content may be incorrect.">
            <a:extLst>
              <a:ext uri="{FF2B5EF4-FFF2-40B4-BE49-F238E27FC236}">
                <a16:creationId xmlns:a16="http://schemas.microsoft.com/office/drawing/2014/main" id="{B459DDDD-E105-85AF-E259-E4EA2BE01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26" y="3932153"/>
            <a:ext cx="1944604" cy="2592805"/>
          </a:xfrm>
          <a:prstGeom prst="rect">
            <a:avLst/>
          </a:prstGeom>
        </p:spPr>
      </p:pic>
      <p:pic>
        <p:nvPicPr>
          <p:cNvPr id="6" name="Picture 5" descr="A road with grass and trees&#10;&#10;AI-generated content may be incorrect.">
            <a:extLst>
              <a:ext uri="{FF2B5EF4-FFF2-40B4-BE49-F238E27FC236}">
                <a16:creationId xmlns:a16="http://schemas.microsoft.com/office/drawing/2014/main" id="{F0ADD73C-C72C-7488-BDB2-6243F7770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046" y="4307639"/>
            <a:ext cx="1510465" cy="2013953"/>
          </a:xfrm>
          <a:prstGeom prst="rect">
            <a:avLst/>
          </a:prstGeom>
        </p:spPr>
      </p:pic>
      <p:pic>
        <p:nvPicPr>
          <p:cNvPr id="8" name="Picture 7" descr="A road with trees and signs&#10;&#10;AI-generated content may be incorrect.">
            <a:extLst>
              <a:ext uri="{FF2B5EF4-FFF2-40B4-BE49-F238E27FC236}">
                <a16:creationId xmlns:a16="http://schemas.microsoft.com/office/drawing/2014/main" id="{E0FACED3-7710-3116-C87A-8DBA83FF9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66" y="1222542"/>
            <a:ext cx="2206290" cy="1654718"/>
          </a:xfrm>
          <a:prstGeom prst="rect">
            <a:avLst/>
          </a:prstGeom>
        </p:spPr>
      </p:pic>
      <p:pic>
        <p:nvPicPr>
          <p:cNvPr id="10" name="Picture 9" descr="A road with a car on it&#10;&#10;AI-generated content may be incorrect.">
            <a:extLst>
              <a:ext uri="{FF2B5EF4-FFF2-40B4-BE49-F238E27FC236}">
                <a16:creationId xmlns:a16="http://schemas.microsoft.com/office/drawing/2014/main" id="{4ABBC2C7-C455-1B24-F8F4-34270D3E6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996" y="1714834"/>
            <a:ext cx="2026318" cy="25928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CF7B36-72C8-CFD0-1717-48B3E7EEA614}"/>
              </a:ext>
            </a:extLst>
          </p:cNvPr>
          <p:cNvSpPr txBox="1"/>
          <p:nvPr/>
        </p:nvSpPr>
        <p:spPr>
          <a:xfrm>
            <a:off x="923895" y="3040103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60mph ~ 30MPH </a:t>
            </a:r>
          </a:p>
        </p:txBody>
      </p:sp>
      <p:pic>
        <p:nvPicPr>
          <p:cNvPr id="13" name="Picture 12" descr="A road with white lines on it&#10;&#10;AI-generated content may be incorrect.">
            <a:extLst>
              <a:ext uri="{FF2B5EF4-FFF2-40B4-BE49-F238E27FC236}">
                <a16:creationId xmlns:a16="http://schemas.microsoft.com/office/drawing/2014/main" id="{0EB40DCD-928C-8737-6AFC-D328A0B9B6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737" y="447298"/>
            <a:ext cx="1944604" cy="25928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5" name="Picture 14" descr="A car on the road&#10;&#10;AI-generated content may be incorrect.">
            <a:extLst>
              <a:ext uri="{FF2B5EF4-FFF2-40B4-BE49-F238E27FC236}">
                <a16:creationId xmlns:a16="http://schemas.microsoft.com/office/drawing/2014/main" id="{E8E95B01-5627-E372-142F-6B291ADE88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21" y="4314778"/>
            <a:ext cx="1510466" cy="20139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AE59DC9-0789-FD27-2E89-A973015CC52D}"/>
              </a:ext>
            </a:extLst>
          </p:cNvPr>
          <p:cNvSpPr txBox="1"/>
          <p:nvPr/>
        </p:nvSpPr>
        <p:spPr>
          <a:xfrm>
            <a:off x="1639454" y="6412468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30mph ~ 60 mph </a:t>
            </a:r>
          </a:p>
        </p:txBody>
      </p:sp>
      <p:pic>
        <p:nvPicPr>
          <p:cNvPr id="18" name="Picture 17" descr="A road with a drain on the side&#10;&#10;AI-generated content may be incorrect.">
            <a:extLst>
              <a:ext uri="{FF2B5EF4-FFF2-40B4-BE49-F238E27FC236}">
                <a16:creationId xmlns:a16="http://schemas.microsoft.com/office/drawing/2014/main" id="{FE86A1B4-5052-9418-DBCC-EBB6308EB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819" y="1237780"/>
            <a:ext cx="1628741" cy="21716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C7C3C83-0BCA-6815-6205-F8A6F6362A10}"/>
              </a:ext>
            </a:extLst>
          </p:cNvPr>
          <p:cNvSpPr txBox="1"/>
          <p:nvPr/>
        </p:nvSpPr>
        <p:spPr>
          <a:xfrm>
            <a:off x="5198383" y="1758071"/>
            <a:ext cx="1316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Speed sign </a:t>
            </a:r>
          </a:p>
          <a:p>
            <a:r>
              <a:rPr lang="en-GB" dirty="0"/>
              <a:t>to Late 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29D140-5C6B-317D-FD35-15937B695766}"/>
              </a:ext>
            </a:extLst>
          </p:cNvPr>
          <p:cNvSpPr txBox="1"/>
          <p:nvPr/>
        </p:nvSpPr>
        <p:spPr>
          <a:xfrm>
            <a:off x="8596945" y="4690978"/>
            <a:ext cx="3199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Pedestrians / school kids /  &amp; junctions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BCADC3C-C7B6-B172-D3AE-631C9E693201}"/>
                  </a:ext>
                </a:extLst>
              </p14:cNvPr>
              <p14:cNvContentPartPr/>
              <p14:nvPr/>
            </p14:nvContentPartPr>
            <p14:xfrm>
              <a:off x="294554" y="3913411"/>
              <a:ext cx="4178160" cy="2976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BCADC3C-C7B6-B172-D3AE-631C9E69320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8434" y="3907291"/>
                <a:ext cx="4190400" cy="29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7AFC566-BDCF-2259-65F9-D183AA8C83FA}"/>
                  </a:ext>
                </a:extLst>
              </p14:cNvPr>
              <p14:cNvContentPartPr/>
              <p14:nvPr/>
            </p14:nvContentPartPr>
            <p14:xfrm>
              <a:off x="3058634" y="3909451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7AFC566-BDCF-2259-65F9-D183AA8C83F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52514" y="390333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1C7BF2E-FD28-2910-6C4E-5E049160DA0A}"/>
                  </a:ext>
                </a:extLst>
              </p14:cNvPr>
              <p14:cNvContentPartPr/>
              <p14:nvPr/>
            </p14:nvContentPartPr>
            <p14:xfrm>
              <a:off x="4792754" y="4571491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1C7BF2E-FD28-2910-6C4E-5E049160DA0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86634" y="456537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8BACE9B-B0D6-FB25-4C26-7A8B98BCEA5F}"/>
                  </a:ext>
                </a:extLst>
              </p14:cNvPr>
              <p14:cNvContentPartPr/>
              <p14:nvPr/>
            </p14:nvContentPartPr>
            <p14:xfrm>
              <a:off x="8734394" y="930091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8BACE9B-B0D6-FB25-4C26-7A8B98BCEA5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28274" y="923971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797B371E-7029-4C90-E20C-2D1D9626A4D6}"/>
              </a:ext>
            </a:extLst>
          </p:cNvPr>
          <p:cNvGrpSpPr/>
          <p:nvPr/>
        </p:nvGrpSpPr>
        <p:grpSpPr>
          <a:xfrm>
            <a:off x="9175394" y="7078531"/>
            <a:ext cx="15840" cy="360"/>
            <a:chOff x="9175394" y="7078531"/>
            <a:chExt cx="1584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01208F1-A4F0-9AF7-33D2-29A554E7E03C}"/>
                    </a:ext>
                  </a:extLst>
                </p14:cNvPr>
                <p14:cNvContentPartPr/>
                <p14:nvPr/>
              </p14:nvContentPartPr>
              <p14:xfrm>
                <a:off x="9175394" y="7078531"/>
                <a:ext cx="648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01208F1-A4F0-9AF7-33D2-29A554E7E03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69274" y="7072411"/>
                  <a:ext cx="187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AB0EC90-9BBF-15FA-AF1E-3C5D28A29225}"/>
                    </a:ext>
                  </a:extLst>
                </p14:cNvPr>
                <p14:cNvContentPartPr/>
                <p14:nvPr/>
              </p14:nvContentPartPr>
              <p14:xfrm>
                <a:off x="9190874" y="7078531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AB0EC90-9BBF-15FA-AF1E-3C5D28A292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184754" y="7072411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521AC39-66ED-79E5-9229-A71ECD25CA98}"/>
                  </a:ext>
                </a:extLst>
              </p14:cNvPr>
              <p14:cNvContentPartPr/>
              <p14:nvPr/>
            </p14:nvContentPartPr>
            <p14:xfrm>
              <a:off x="11177354" y="3988291"/>
              <a:ext cx="36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521AC39-66ED-79E5-9229-A71ECD25CA9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171234" y="3982171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C21834-7226-AAF5-C67F-E19E27828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6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0D8D-8E57-AB52-5F83-3BC43F4A3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510" y="445337"/>
            <a:ext cx="7786437" cy="757821"/>
          </a:xfrm>
        </p:spPr>
        <p:txBody>
          <a:bodyPr>
            <a:normAutofit/>
          </a:bodyPr>
          <a:lstStyle/>
          <a:p>
            <a:r>
              <a:rPr lang="en-GB" dirty="0"/>
              <a:t>Main Street – Beverley entry / exit </a:t>
            </a:r>
          </a:p>
        </p:txBody>
      </p:sp>
      <p:pic>
        <p:nvPicPr>
          <p:cNvPr id="4" name="Picture 3" descr="A road with a sign on it&#10;&#10;AI-generated content may be incorrect.">
            <a:extLst>
              <a:ext uri="{FF2B5EF4-FFF2-40B4-BE49-F238E27FC236}">
                <a16:creationId xmlns:a16="http://schemas.microsoft.com/office/drawing/2014/main" id="{2637E783-8942-BA95-1EDF-4BC6D9CB3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92" y="1307932"/>
            <a:ext cx="1902996" cy="1427247"/>
          </a:xfrm>
          <a:prstGeom prst="rect">
            <a:avLst/>
          </a:prstGeom>
        </p:spPr>
      </p:pic>
      <p:pic>
        <p:nvPicPr>
          <p:cNvPr id="8" name="Picture 7" descr="A car on a road&#10;&#10;AI-generated content may be incorrect.">
            <a:extLst>
              <a:ext uri="{FF2B5EF4-FFF2-40B4-BE49-F238E27FC236}">
                <a16:creationId xmlns:a16="http://schemas.microsoft.com/office/drawing/2014/main" id="{1C1CE2BA-7ECC-9B6F-9718-D2210C66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92" y="3285958"/>
            <a:ext cx="1902996" cy="1427247"/>
          </a:xfrm>
          <a:prstGeom prst="rect">
            <a:avLst/>
          </a:prstGeom>
        </p:spPr>
      </p:pic>
      <p:pic>
        <p:nvPicPr>
          <p:cNvPr id="10" name="Picture 9" descr="A road with houses and a car on it&#10;&#10;AI-generated content may be incorrect.">
            <a:extLst>
              <a:ext uri="{FF2B5EF4-FFF2-40B4-BE49-F238E27FC236}">
                <a16:creationId xmlns:a16="http://schemas.microsoft.com/office/drawing/2014/main" id="{A1206351-7374-01C0-7EAF-914B769C2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555" y="1307932"/>
            <a:ext cx="1425742" cy="1900989"/>
          </a:xfrm>
          <a:prstGeom prst="rect">
            <a:avLst/>
          </a:prstGeom>
        </p:spPr>
      </p:pic>
      <p:pic>
        <p:nvPicPr>
          <p:cNvPr id="12" name="Picture 11" descr="A road with a flower box on the side&#10;&#10;AI-generated content may be incorrect.">
            <a:extLst>
              <a:ext uri="{FF2B5EF4-FFF2-40B4-BE49-F238E27FC236}">
                <a16:creationId xmlns:a16="http://schemas.microsoft.com/office/drawing/2014/main" id="{009ABED8-7385-B7DC-53E8-5E89F20EF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97" y="1161130"/>
            <a:ext cx="1496928" cy="1995904"/>
          </a:xfrm>
          <a:prstGeom prst="rect">
            <a:avLst/>
          </a:prstGeom>
        </p:spPr>
      </p:pic>
      <p:pic>
        <p:nvPicPr>
          <p:cNvPr id="14" name="Picture 13" descr="A yellow car parked on the side of a road&#10;&#10;AI-generated content may be incorrect.">
            <a:extLst>
              <a:ext uri="{FF2B5EF4-FFF2-40B4-BE49-F238E27FC236}">
                <a16:creationId xmlns:a16="http://schemas.microsoft.com/office/drawing/2014/main" id="{D8C083E6-689A-4576-EE8B-402C6B3B0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298" y="1307932"/>
            <a:ext cx="1902997" cy="25373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CAF1DD7-2A29-8AC1-9B70-8DABF057A602}"/>
              </a:ext>
            </a:extLst>
          </p:cNvPr>
          <p:cNvSpPr txBox="1"/>
          <p:nvPr/>
        </p:nvSpPr>
        <p:spPr>
          <a:xfrm>
            <a:off x="3166308" y="5096908"/>
            <a:ext cx="397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30mph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E8456D-0001-BDD0-0EFA-C85B6E54EF03}"/>
              </a:ext>
            </a:extLst>
          </p:cNvPr>
          <p:cNvSpPr txBox="1"/>
          <p:nvPr/>
        </p:nvSpPr>
        <p:spPr>
          <a:xfrm>
            <a:off x="211280" y="3619580"/>
            <a:ext cx="21057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Approaching Lec @</a:t>
            </a:r>
          </a:p>
          <a:p>
            <a:r>
              <a:rPr lang="en-GB" dirty="0"/>
              <a:t>50mph </a:t>
            </a:r>
          </a:p>
          <a:p>
            <a:endParaRPr lang="en-GB" dirty="0"/>
          </a:p>
          <a:p>
            <a:r>
              <a:rPr lang="en-GB" dirty="0"/>
              <a:t>Fast straight in </a:t>
            </a:r>
          </a:p>
          <a:p>
            <a:r>
              <a:rPr lang="en-GB" dirty="0"/>
              <a:t>the built up area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91692B-D1BD-F153-3E80-FBC58DB76E73}"/>
              </a:ext>
            </a:extLst>
          </p:cNvPr>
          <p:cNvSpPr txBox="1"/>
          <p:nvPr/>
        </p:nvSpPr>
        <p:spPr>
          <a:xfrm>
            <a:off x="5630778" y="4066874"/>
            <a:ext cx="2635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Speed alert beyond the </a:t>
            </a:r>
          </a:p>
          <a:p>
            <a:r>
              <a:rPr lang="en-GB" dirty="0"/>
              <a:t>Mandatory speed notice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9A507-A77F-F653-5ABA-80D675983B57}"/>
              </a:ext>
            </a:extLst>
          </p:cNvPr>
          <p:cNvSpPr txBox="1"/>
          <p:nvPr/>
        </p:nvSpPr>
        <p:spPr>
          <a:xfrm>
            <a:off x="8949505" y="3383596"/>
            <a:ext cx="2683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Only crossing available </a:t>
            </a:r>
          </a:p>
          <a:p>
            <a:endParaRPr lang="en-GB" dirty="0"/>
          </a:p>
          <a:p>
            <a:r>
              <a:rPr lang="en-GB" dirty="0"/>
              <a:t>Heavy pedestrian usage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A2752F-B7B3-46E2-4EB9-AD1077BE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48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98EF-B22C-0CCE-BFF6-0E242780A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424405"/>
            <a:ext cx="7006389" cy="746670"/>
          </a:xfrm>
        </p:spPr>
        <p:txBody>
          <a:bodyPr>
            <a:normAutofit fontScale="90000"/>
          </a:bodyPr>
          <a:lstStyle/>
          <a:p>
            <a:r>
              <a:rPr lang="en-GB" dirty="0"/>
              <a:t>Arram Rd   ~ Grange Rd ( School)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 descr="A road with cars parked on it&#10;&#10;AI-generated content may be incorrect.">
            <a:extLst>
              <a:ext uri="{FF2B5EF4-FFF2-40B4-BE49-F238E27FC236}">
                <a16:creationId xmlns:a16="http://schemas.microsoft.com/office/drawing/2014/main" id="{F84E08D4-A2BE-8AB4-849B-7CA5ED094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6809">
            <a:off x="390828" y="882465"/>
            <a:ext cx="1244201" cy="1658935"/>
          </a:xfrm>
          <a:prstGeom prst="rect">
            <a:avLst/>
          </a:prstGeom>
        </p:spPr>
      </p:pic>
      <p:pic>
        <p:nvPicPr>
          <p:cNvPr id="6" name="Picture 5" descr="A row of cars parked on a street&#10;&#10;AI-generated content may be incorrect.">
            <a:extLst>
              <a:ext uri="{FF2B5EF4-FFF2-40B4-BE49-F238E27FC236}">
                <a16:creationId xmlns:a16="http://schemas.microsoft.com/office/drawing/2014/main" id="{638823ED-576B-99FB-9C9E-C5C79E4DC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9561">
            <a:off x="2341534" y="920171"/>
            <a:ext cx="1222225" cy="16296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983182-E2EB-3347-EC88-18D4CA6F3A25}"/>
              </a:ext>
            </a:extLst>
          </p:cNvPr>
          <p:cNvSpPr txBox="1"/>
          <p:nvPr/>
        </p:nvSpPr>
        <p:spPr>
          <a:xfrm>
            <a:off x="684352" y="2690336"/>
            <a:ext cx="2449068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Parking Issues outside 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St Catherines Church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​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Proposed Solution –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Establish a Layby</a:t>
            </a:r>
            <a:endParaRPr lang="en-GB" dirty="0"/>
          </a:p>
        </p:txBody>
      </p:sp>
      <p:pic>
        <p:nvPicPr>
          <p:cNvPr id="9" name="Picture 8" descr="A road with grass and bushes&#10;&#10;AI-generated content may be incorrect.">
            <a:extLst>
              <a:ext uri="{FF2B5EF4-FFF2-40B4-BE49-F238E27FC236}">
                <a16:creationId xmlns:a16="http://schemas.microsoft.com/office/drawing/2014/main" id="{036A2610-D282-4286-5368-4E7E417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695" y="1250862"/>
            <a:ext cx="1144003" cy="1525337"/>
          </a:xfrm>
          <a:prstGeom prst="rect">
            <a:avLst/>
          </a:prstGeom>
        </p:spPr>
      </p:pic>
      <p:pic>
        <p:nvPicPr>
          <p:cNvPr id="11" name="Picture 10" descr="A road with grass and trees&#10;&#10;AI-generated content may be incorrect.">
            <a:extLst>
              <a:ext uri="{FF2B5EF4-FFF2-40B4-BE49-F238E27FC236}">
                <a16:creationId xmlns:a16="http://schemas.microsoft.com/office/drawing/2014/main" id="{5C2B3C19-D5C3-AF10-01B5-4323D866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98" y="2855986"/>
            <a:ext cx="1269332" cy="1525339"/>
          </a:xfrm>
          <a:prstGeom prst="rect">
            <a:avLst/>
          </a:prstGeom>
        </p:spPr>
      </p:pic>
      <p:pic>
        <p:nvPicPr>
          <p:cNvPr id="13" name="Picture 12" descr="A road with a sign on it&#10;&#10;AI-generated content may be incorrect.">
            <a:extLst>
              <a:ext uri="{FF2B5EF4-FFF2-40B4-BE49-F238E27FC236}">
                <a16:creationId xmlns:a16="http://schemas.microsoft.com/office/drawing/2014/main" id="{70C38CB7-70DC-F680-3C4F-9DECECD2E9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239" y="4215675"/>
            <a:ext cx="1269332" cy="16924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CC89B4-429C-445B-2781-CACC6B2C20BF}"/>
              </a:ext>
            </a:extLst>
          </p:cNvPr>
          <p:cNvSpPr txBox="1"/>
          <p:nvPr/>
        </p:nvSpPr>
        <p:spPr>
          <a:xfrm>
            <a:off x="5772047" y="1550321"/>
            <a:ext cx="239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School drop off zone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585F5B-B8AE-BCDD-977D-82801986A77C}"/>
              </a:ext>
            </a:extLst>
          </p:cNvPr>
          <p:cNvSpPr txBox="1"/>
          <p:nvPr/>
        </p:nvSpPr>
        <p:spPr>
          <a:xfrm>
            <a:off x="5485525" y="6066236"/>
            <a:ext cx="2971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Entry /exit to Arram  60MPH  </a:t>
            </a:r>
          </a:p>
        </p:txBody>
      </p:sp>
      <p:pic>
        <p:nvPicPr>
          <p:cNvPr id="20" name="Picture 19" descr="A sign next to a bush&#10;&#10;AI-generated content may be incorrect.">
            <a:extLst>
              <a:ext uri="{FF2B5EF4-FFF2-40B4-BE49-F238E27FC236}">
                <a16:creationId xmlns:a16="http://schemas.microsoft.com/office/drawing/2014/main" id="{05F33006-7AEB-E69B-0743-2C8A1FD85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4617">
            <a:off x="10492197" y="422890"/>
            <a:ext cx="1266080" cy="949561"/>
          </a:xfrm>
          <a:prstGeom prst="rect">
            <a:avLst/>
          </a:prstGeom>
        </p:spPr>
      </p:pic>
      <p:pic>
        <p:nvPicPr>
          <p:cNvPr id="22" name="Picture 21" descr="A road with yellow writing on it&#10;&#10;AI-generated content may be incorrect.">
            <a:extLst>
              <a:ext uri="{FF2B5EF4-FFF2-40B4-BE49-F238E27FC236}">
                <a16:creationId xmlns:a16="http://schemas.microsoft.com/office/drawing/2014/main" id="{844B0FD9-1420-3365-A0AF-0A7A19F10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74" y="1384857"/>
            <a:ext cx="1269806" cy="16930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4F0A857-940B-D964-3CB1-058E7AE40B29}"/>
              </a:ext>
            </a:extLst>
          </p:cNvPr>
          <p:cNvSpPr txBox="1"/>
          <p:nvPr/>
        </p:nvSpPr>
        <p:spPr>
          <a:xfrm>
            <a:off x="9167016" y="4984787"/>
            <a:ext cx="26219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Outside school 30mph !!</a:t>
            </a:r>
          </a:p>
          <a:p>
            <a:endParaRPr lang="en-GB" dirty="0"/>
          </a:p>
          <a:p>
            <a:r>
              <a:rPr lang="en-GB" dirty="0"/>
              <a:t>No traffic restrictions </a:t>
            </a:r>
          </a:p>
        </p:txBody>
      </p:sp>
      <p:pic>
        <p:nvPicPr>
          <p:cNvPr id="25" name="Picture 24" descr="A road with trees and grass&#10;&#10;AI-generated content may be incorrect.">
            <a:extLst>
              <a:ext uri="{FF2B5EF4-FFF2-40B4-BE49-F238E27FC236}">
                <a16:creationId xmlns:a16="http://schemas.microsoft.com/office/drawing/2014/main" id="{F3F224AB-F7F3-BA5B-9B41-B0229A543A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984" y="3077931"/>
            <a:ext cx="1269332" cy="16924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0653D-6B22-884B-2983-07B751E3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869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6CAD-956D-FD86-B959-CEDF99397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696" y="445337"/>
            <a:ext cx="4054642" cy="1046579"/>
          </a:xfrm>
        </p:spPr>
        <p:txBody>
          <a:bodyPr>
            <a:normAutofit/>
          </a:bodyPr>
          <a:lstStyle/>
          <a:p>
            <a:r>
              <a:rPr lang="en-GB" dirty="0"/>
              <a:t>Grange Rd  /DST</a:t>
            </a:r>
          </a:p>
        </p:txBody>
      </p:sp>
      <p:pic>
        <p:nvPicPr>
          <p:cNvPr id="4" name="Picture 3" descr="A sign on the ground&#10;&#10;AI-generated content may be incorrect.">
            <a:extLst>
              <a:ext uri="{FF2B5EF4-FFF2-40B4-BE49-F238E27FC236}">
                <a16:creationId xmlns:a16="http://schemas.microsoft.com/office/drawing/2014/main" id="{38780DCF-57BF-4EF0-5E8E-B0626B71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0491">
            <a:off x="9567945" y="584063"/>
            <a:ext cx="1724910" cy="1293682"/>
          </a:xfrm>
          <a:prstGeom prst="rect">
            <a:avLst/>
          </a:prstGeom>
        </p:spPr>
      </p:pic>
      <p:pic>
        <p:nvPicPr>
          <p:cNvPr id="6" name="Picture 5" descr="A road with trees and grass&#10;&#10;AI-generated content may be incorrect.">
            <a:extLst>
              <a:ext uri="{FF2B5EF4-FFF2-40B4-BE49-F238E27FC236}">
                <a16:creationId xmlns:a16="http://schemas.microsoft.com/office/drawing/2014/main" id="{7A63633A-1976-045B-947A-9C1AAA981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027" y="2645607"/>
            <a:ext cx="1734307" cy="2312409"/>
          </a:xfrm>
          <a:prstGeom prst="rect">
            <a:avLst/>
          </a:prstGeom>
        </p:spPr>
      </p:pic>
      <p:pic>
        <p:nvPicPr>
          <p:cNvPr id="8" name="Picture 7" descr="A street sign on a pole&#10;&#10;AI-generated content may be incorrect.">
            <a:extLst>
              <a:ext uri="{FF2B5EF4-FFF2-40B4-BE49-F238E27FC236}">
                <a16:creationId xmlns:a16="http://schemas.microsoft.com/office/drawing/2014/main" id="{BB5B2E90-B306-44CC-0C17-452388192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88" y="1230904"/>
            <a:ext cx="1734308" cy="2312411"/>
          </a:xfrm>
          <a:prstGeom prst="rect">
            <a:avLst/>
          </a:prstGeom>
        </p:spPr>
      </p:pic>
      <p:pic>
        <p:nvPicPr>
          <p:cNvPr id="14" name="Picture 13" descr="A sign on a pole&#10;&#10;AI-generated content may be incorrect.">
            <a:extLst>
              <a:ext uri="{FF2B5EF4-FFF2-40B4-BE49-F238E27FC236}">
                <a16:creationId xmlns:a16="http://schemas.microsoft.com/office/drawing/2014/main" id="{E7E01417-71EB-CCF3-63D3-C292E7E55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58" y="2587139"/>
            <a:ext cx="1734309" cy="23124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18B8A4-B912-EEF2-3F04-9F77108A849A}"/>
              </a:ext>
            </a:extLst>
          </p:cNvPr>
          <p:cNvSpPr txBox="1"/>
          <p:nvPr/>
        </p:nvSpPr>
        <p:spPr>
          <a:xfrm>
            <a:off x="415782" y="5326466"/>
            <a:ext cx="112138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Signage for 20mph with repeaters  /   Historically Private road  re-instate 30mph 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                                            Give protection to school area / traffic restrictions / Mandatory 20mph  with correct signage </a:t>
            </a:r>
          </a:p>
        </p:txBody>
      </p:sp>
      <p:pic>
        <p:nvPicPr>
          <p:cNvPr id="16" name="Picture 15" descr="A road with trees and grass&#10;&#10;AI-generated content may be incorrect.">
            <a:extLst>
              <a:ext uri="{FF2B5EF4-FFF2-40B4-BE49-F238E27FC236}">
                <a16:creationId xmlns:a16="http://schemas.microsoft.com/office/drawing/2014/main" id="{76B18410-A7B9-CA7D-6479-7FC6DE5D5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248" y="2847008"/>
            <a:ext cx="1269332" cy="16924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CFA6A1-E398-97C2-70C1-65751CDA9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831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0144-005E-C6B5-A9C3-32FC24C6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24" y="270533"/>
            <a:ext cx="6272048" cy="1038006"/>
          </a:xfrm>
        </p:spPr>
        <p:txBody>
          <a:bodyPr/>
          <a:lstStyle/>
          <a:p>
            <a:r>
              <a:rPr lang="en-GB" dirty="0"/>
              <a:t>Residential Side Roads </a:t>
            </a:r>
          </a:p>
        </p:txBody>
      </p:sp>
      <p:pic>
        <p:nvPicPr>
          <p:cNvPr id="4" name="Picture 3" descr="A road with houses and cars in the background&#10;&#10;AI-generated content may be incorrect.">
            <a:extLst>
              <a:ext uri="{FF2B5EF4-FFF2-40B4-BE49-F238E27FC236}">
                <a16:creationId xmlns:a16="http://schemas.microsoft.com/office/drawing/2014/main" id="{A8E515A0-1F51-2388-9D5E-CF785FCD4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991" y="1648326"/>
            <a:ext cx="4731767" cy="35488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5CCFC1-783F-2E42-BB67-31951592F96B}"/>
              </a:ext>
            </a:extLst>
          </p:cNvPr>
          <p:cNvSpPr txBox="1"/>
          <p:nvPr/>
        </p:nvSpPr>
        <p:spPr>
          <a:xfrm>
            <a:off x="3014524" y="5549460"/>
            <a:ext cx="5692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 lines at busy junctions /no speed calming measures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E0588-72C3-3837-F6B8-3780CC866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70F02-5668-46CF-BCAA-2CF167E483F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44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561</Words>
  <Application>Microsoft Office PowerPoint</Application>
  <PresentationFormat>Widescreen</PresentationFormat>
  <Paragraphs>110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Leconfield Parish Council &amp; Community Speed Watch Team   -------------------------- Road Safety  &amp; Traffic Calming Project 14/08/25 ----------------------------------------- ERYC  Lianne Darbinson - Senior Engineer, Traffic Management  Paula Parker - Service Manager - Traffic &amp; Parking    ---------------------------------------------------------------</vt:lpstr>
      <vt:lpstr>Introductions &amp; welcome </vt:lpstr>
      <vt:lpstr>Hot Spots </vt:lpstr>
      <vt:lpstr>PowerPoint Presentation</vt:lpstr>
      <vt:lpstr>Miles Lane /from Cherry  </vt:lpstr>
      <vt:lpstr> Old Rd into Miles Lane  ~ from Driffield </vt:lpstr>
      <vt:lpstr>Main Street Driffield entry/exit .. </vt:lpstr>
      <vt:lpstr>Main Street – Beverley entry / exit </vt:lpstr>
      <vt:lpstr>Arram Rd   ~ Grange Rd ( School) </vt:lpstr>
      <vt:lpstr>Grange Rd  /DST</vt:lpstr>
      <vt:lpstr>Residential Side Roads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Dave Garbutt</dc:creator>
  <cp:lastModifiedBy>Dave Garbutt</cp:lastModifiedBy>
  <cp:revision>19</cp:revision>
  <dcterms:created xsi:type="dcterms:W3CDTF">2025-08-02T13:16:40Z</dcterms:created>
  <dcterms:modified xsi:type="dcterms:W3CDTF">2025-10-16T10:44:15Z</dcterms:modified>
</cp:coreProperties>
</file>